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103120"/>
            <a:ext cx="1033272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实验 07 · 大数据面试八股与高频题冲刺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657600"/>
            <a:ext cx="1033272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30 秒全链路串讲 · 18 个高频速答 · 手撕 TopN 分治与两阶段聚合</a:t>
            </a:r>
          </a:p>
          <a:p>
            <a:r>
              <a:rPr sz="18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SQL 高频：分组 Top1 / 日活 / 留存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5852160"/>
            <a:ext cx="10332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0">
                <a:solidFill>
                  <a:srgbClr val="B4C7E7"/>
                </a:solidFill>
                <a:latin typeface="Microsoft YaHei"/>
                <a:ea typeface="Microsoft YaHei"/>
                <a:cs typeface="Microsoft YaHei"/>
              </a:rPr>
              <a:t>《大数据与数仓实验实训教学案例库》· 收官串讲 · 全程可运行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30 秒全链路串讲</a:t>
            </a:r>
          </a:p>
        </p:txBody>
      </p:sp>
      <p:pic>
        <p:nvPicPr>
          <p:cNvPr id="4" name="Picture 3" descr="fig_pipe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809" y="1211580"/>
            <a:ext cx="9822077" cy="47548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61722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面试开场骨架：先讲全貌 → 再讲自己负责的模块 → 最后讲与上下游的联动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实验07 · 面试冲刺  ·  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18 个高频速答（一）体系/存储/计算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188720"/>
          <a:ext cx="11155680" cy="288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6080"/>
                <a:gridCol w="8229600"/>
              </a:tblGrid>
              <a:tr h="41148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问题</a:t>
                      </a:r>
                    </a:p>
                  </a:txBody>
                  <a:tcPr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速答</a:t>
                      </a:r>
                    </a:p>
                  </a:txBody>
                  <a:tcPr anchor="ctr">
                    <a:solidFill>
                      <a:srgbClr val="2F5597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Hadoop 三件套？</a:t>
                      </a:r>
                    </a:p>
                  </a:txBody>
                  <a:tcPr anchor="ctr">
                    <a:solidFill>
                      <a:srgbClr val="F2F6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HDFS(存储) + YARN(资源) + MapReduce(计算)</a:t>
                      </a:r>
                    </a:p>
                  </a:txBody>
                  <a:tcPr anchor="ctr">
                    <a:solidFill>
                      <a:srgbClr val="F2F6F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HDFS 副本策略？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 副本：本节点 → 另一机架 → 同机架异节点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小文件问题？</a:t>
                      </a:r>
                    </a:p>
                  </a:txBody>
                  <a:tcPr anchor="ctr">
                    <a:solidFill>
                      <a:srgbClr val="F2F6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海量元数据压垮 NameNode；合并/归档/湖格式</a:t>
                      </a:r>
                    </a:p>
                  </a:txBody>
                  <a:tcPr anchor="ctr">
                    <a:solidFill>
                      <a:srgbClr val="F2F6F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存算分离？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存储与计算独立扩缩容；代价是网络 IO（缓存弥补）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冷热分层？</a:t>
                      </a:r>
                    </a:p>
                  </a:txBody>
                  <a:tcPr anchor="ctr">
                    <a:solidFill>
                      <a:srgbClr val="F2F6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热 SSD → 温 HDD → 冷对象存储/纠删码</a:t>
                      </a:r>
                    </a:p>
                  </a:txBody>
                  <a:tcPr anchor="ctr">
                    <a:solidFill>
                      <a:srgbClr val="F2F6F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Spark vs MR？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内存 DAG 流水线 vs 落盘两阶段，快 10–100 倍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实验07 · 面试冲刺  ·  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18 个高频速答（二）实时/数仓/管道</a:t>
            </a:r>
            <a:r>
              <a:rPr sz="15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   完整 86 题见《高频面试题详解.md》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188720"/>
          <a:ext cx="11155680" cy="288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6080"/>
                <a:gridCol w="8229600"/>
              </a:tblGrid>
              <a:tr h="41148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问题</a:t>
                      </a:r>
                    </a:p>
                  </a:txBody>
                  <a:tcPr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速答</a:t>
                      </a:r>
                    </a:p>
                  </a:txBody>
                  <a:tcPr anchor="ctr">
                    <a:solidFill>
                      <a:srgbClr val="2F5597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Watermark？</a:t>
                      </a:r>
                    </a:p>
                  </a:txBody>
                  <a:tcPr anchor="ctr">
                    <a:solidFill>
                      <a:srgbClr val="F2F6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wm = max(事件时间) − 容忍度；决定窗口何时关</a:t>
                      </a:r>
                    </a:p>
                  </a:txBody>
                  <a:tcPr anchor="ctr">
                    <a:solidFill>
                      <a:srgbClr val="F2F6F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窗口三型？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滚动不重叠 / 滑动重叠 / 会话按 gap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精确一次？</a:t>
                      </a:r>
                    </a:p>
                  </a:txBody>
                  <a:tcPr anchor="ctr">
                    <a:solidFill>
                      <a:srgbClr val="F2F6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Checkpoint 恢复 + Sink 两阶段提交</a:t>
                      </a:r>
                    </a:p>
                  </a:txBody>
                  <a:tcPr anchor="ctr">
                    <a:solidFill>
                      <a:srgbClr val="F2F6F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数仓四层？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ODS 贴源 / DWD 明细 / DWS 汇总 / ADS 应用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数据倾斜？</a:t>
                      </a:r>
                    </a:p>
                  </a:txBody>
                  <a:tcPr anchor="ctr">
                    <a:solidFill>
                      <a:srgbClr val="F2F6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两阶段聚合 / 广播 join / 热点 key 拆分</a:t>
                      </a:r>
                    </a:p>
                  </a:txBody>
                  <a:tcPr anchor="ctr">
                    <a:solidFill>
                      <a:srgbClr val="F2F6F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消息积压？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扩分区扩消费者 + 批量化 + 降级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实验07 · 面试冲刺  ·  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手撕一：全局 TopN 分治（已验证可运行）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97280"/>
            <a:ext cx="11201400" cy="4709160"/>
          </a:xfrm>
          <a:prstGeom prst="rect">
            <a:avLst/>
          </a:prstGeom>
          <a:solidFill>
            <a:srgbClr val="F4F4F4"/>
          </a:solidFill>
          <a:ln>
            <a:solidFill>
              <a:srgbClr val="D0D0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188720"/>
            <a:ext cx="10881360" cy="452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def topn_partition(nums, n):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return sorted(nums, reverse=True)[:n]        # 等价于大小为 N 的最小堆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partitions = [[5, 9, 3], [10, 2, 7], [8, 1, 6]]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k = 3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local = [topn_partition(p, k) for p in partitions]        # 各分区只上传 N 条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global_top = topn_partition([x for p in local for x in p], k)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print('各分区局部 Top3:', local)     # [[9,5,3],[10,7,2],[8,6,1]]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print('全局 Top3:', global_top)      # [10, 9, 8]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assert global_top == [10, 9, 8]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5943600"/>
            <a:ext cx="111556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>
                <a:solidFill>
                  <a:srgbClr val="2F5597"/>
                </a:solidFill>
                <a:latin typeface="Microsoft YaHei"/>
                <a:ea typeface="Microsoft YaHei"/>
                <a:cs typeface="Microsoft YaHei"/>
              </a:rPr>
              <a:t>正确性（反证）：若 x 不在其分区局部 TopK 内，则该分区有 K 个元素比它大 → 全局也有 ≥K 个更大 → x 不可能进全局 TopK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实验07 · 面试冲刺  ·  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TopN 分治（可视化）</a:t>
            </a:r>
          </a:p>
        </p:txBody>
      </p:sp>
      <p:pic>
        <p:nvPicPr>
          <p:cNvPr id="4" name="Picture 3" descr="fig_top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32" y="1211580"/>
            <a:ext cx="10023230" cy="47548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61722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数据量从 n 降到 N×分区数——海量数据求 TopK 的标准姿势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实验07 · 面试冲刺  ·  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手撕二：两阶段聚合抗倾斜（已验证可运行）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97280"/>
            <a:ext cx="11201400" cy="4709160"/>
          </a:xfrm>
          <a:prstGeom prst="rect">
            <a:avLst/>
          </a:prstGeom>
          <a:solidFill>
            <a:srgbClr val="F4F4F4"/>
          </a:solidFill>
          <a:ln>
            <a:solidFill>
              <a:srgbClr val="D0D0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188720"/>
            <a:ext cx="10881360" cy="452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import random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records = [('hot', 1)] * 100 + [('a', 1)] * 10 + [('b', 1)] * 5   # hot 倾斜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def two_phase_agg(records, n_rand=3):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phase1 = {}                                # 第一阶段：加随机前缀打散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for k, v in records: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 p = f'{k}#{random.randint(0, n_rand - 1)}'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 phase1[p] = phase1.get(p, 0) + v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phase2 = {}                                # 第二阶段：去前缀全局合并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for pk, v in phase1.items():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 k = pk.split('#')[0]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 phase2[k] = phase2.get(k, 0) + v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return phase2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res = two_phase_agg(records)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assert res == {'hot': 100, 'a': 10, 'b': 5}    # 结果一致且计算均匀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5943600"/>
            <a:ext cx="111556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>
                <a:solidFill>
                  <a:srgbClr val="2F5597"/>
                </a:solidFill>
                <a:latin typeface="Microsoft YaHei"/>
                <a:ea typeface="Microsoft YaHei"/>
                <a:cs typeface="Microsoft YaHei"/>
              </a:rPr>
              <a:t>SQL 同思路：GROUP BY key, floor(rand()*N) 局部聚合 → 再 GROUP BY key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实验07 · 面试冲刺  ·  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数据倾斜：两阶段聚合前后</a:t>
            </a:r>
          </a:p>
        </p:txBody>
      </p:sp>
      <p:pic>
        <p:nvPicPr>
          <p:cNvPr id="4" name="Picture 3" descr="fig_ske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887" y="1458237"/>
            <a:ext cx="10789920" cy="426156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61722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左：hot 全落同一 task（长尾拖慢 Stage）；右：前缀打散后 task 均衡，合并结果不变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实验07 · 面试冲刺  ·  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SQL 高频两连（面试手写）</a:t>
            </a:r>
            <a:r>
              <a:rPr sz="15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   可运行 SQL 验证见《高频面试题详解》第 84–85 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97280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分组 Top1：窗口函数 row_number()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ROW_NUMBER() OVER (PARTITION BY city ORDER BY ts DESC) 取 rn=1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ROW_NUMBER 强制一条；RANK 并列同名次（top1 可能多条）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日活 / 留存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日活：COUNT(DISTINCT user_id) GROUP BY dt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次日留存：自连接 b.dt = a.dt + 1，留存率 = retained / users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性能要点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大表 join 先分区裁剪；COUNT(DISTINCT) 大时两阶段去重（先按 user 分组再 count）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实验07 · 面试冲刺  ·  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面试答题万能模板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97280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原理题四步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定义（是什么）→ 过程（怎么工作，画图）→ 设计动机（解决什么问题）→ 局限与替代（对比）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方案/排查题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先定位（指标/日志/血缘）→ 分级处理（止血→根因）→ 复盘预防（监控/规范）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手撕题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先讲思路（分治/贪心/两阶段）→ 写核心 10 行 → 主动说边界（空输入/单元素/倾斜键）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实验07 · 面试冲刺  ·  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课程收官：验收标准</a:t>
            </a:r>
            <a:r>
              <a:rPr sz="15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   小结与自测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9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☑ 画六层全景图 + 30 秒全链路串讲</a:t>
            </a:r>
          </a:p>
          <a:p>
            <a:pPr>
              <a:spcAft>
                <a:spcPts val="1000"/>
              </a:spcAft>
            </a:pPr>
            <a:r>
              <a:rPr sz="19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☑ 手写 MR 词频、滚动/滑动窗口、拓扑排序</a:t>
            </a:r>
          </a:p>
          <a:p>
            <a:pPr>
              <a:spcAft>
                <a:spcPts val="1000"/>
              </a:spcAft>
            </a:pPr>
            <a:r>
              <a:rPr sz="19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☑ 手写 TopN 分治与两阶段聚合</a:t>
            </a:r>
          </a:p>
          <a:p>
            <a:pPr>
              <a:spcAft>
                <a:spcPts val="1000"/>
              </a:spcAft>
            </a:pPr>
            <a:r>
              <a:rPr sz="19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☑ sqlite3 完成 ODS→DWD→DWS→ADS 四层 ETL</a:t>
            </a:r>
          </a:p>
          <a:p>
            <a:pPr>
              <a:spcAft>
                <a:spcPts val="1000"/>
              </a:spcAft>
            </a:pPr>
            <a:r>
              <a:rPr sz="19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☑ 完成 86 题自测并模拟面试串讲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5303520"/>
            <a:ext cx="10881360" cy="868680"/>
          </a:xfrm>
          <a:prstGeom prst="rect">
            <a:avLst/>
          </a:prstGeom>
          <a:solidFill>
            <a:srgbClr val="E2EFDA"/>
          </a:solidFill>
          <a:ln>
            <a:solidFill>
              <a:srgbClr val="54823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5440680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548235"/>
                </a:solidFill>
                <a:latin typeface="Microsoft YaHei"/>
                <a:ea typeface="Microsoft YaHei"/>
                <a:cs typeface="Microsoft YaHei"/>
              </a:rPr>
              <a:t>综合答辩：任选切入点讲 5 分钟全链路，接受 2 个追问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实验07 · 面试冲刺  ·  11/11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