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03120"/>
            <a:ext cx="103327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 03 · Flink 与实时计算：窗口 / Watermark / 状态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3327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批 vs 流 · 三种时间语义 · 滚动/滑动窗口手写 · Watermark 推进与迟到处理</a:t>
            </a:r>
          </a:p>
          <a:p>
            <a:r>
              <a:rPr sz="18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状态、Checkpoint 与精确一次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852160"/>
            <a:ext cx="10332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B4C7E7"/>
                </a:solidFill>
                <a:latin typeface="Microsoft YaHei"/>
                <a:ea typeface="Microsoft YaHei"/>
                <a:cs typeface="Microsoft YaHei"/>
              </a:rPr>
              <a:t>《大数据与数仓实验实训教学案例库》· numpy 模拟流式处理 · 全程可运行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学习目标与本节地图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约 3 学时（本模块最核心实验）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学完本节能做什么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对比批/流、Lambda/Kappa 架构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解释三种时间语义，说明为什么必须用事件时间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手写滚动/滑动窗口，推导 Watermark 并处理迟到数据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本节实验任务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任务1：乱序数据按处理时间聚合 → 观察错误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任务2：手写滚动/滑动窗口并验证数据归属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任务3：模拟 Watermark 单调推进，识别迟到数据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实验03 · Flink与实时计算  ·  2/13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批处理 vs 流处理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5394960" cy="50292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216152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批处理（离线）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874519"/>
            <a:ext cx="5486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数据有界、一次性处理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延迟：分钟-小时级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结果天然确定、准确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代表：Hive/Spark 离线数仓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1188720"/>
            <a:ext cx="5394960" cy="50292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216152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流处理（实时）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3640" y="1874519"/>
            <a:ext cx="5486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数据无界、持续到达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延迟：毫秒-秒级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必须处理乱序/迟到/状态恢复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代表：Flink（真流）、Spark Streaming（微批）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实验03 · Flink与实时计算  ·  3/13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三种时间语义（必背）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严肃统计（计费/报表）= 事件时间 + Watermark；监控大盘可用处理时间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事件时间 Event Time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数据自带的"发生时刻"——业务正确性的标准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处理时间 Processing Time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算子机器时钟——低延迟但不可复现（重启/反压都会扭曲）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摄入时间 Ingestion Time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进入 Flink 的时刻，介于两者之间，少用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为什么不能只看处理时间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并行 + 网络抖动 → "先发生的数据后到达"；按到达顺序算窗口必然错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实验03 · Flink与实时计算  ·  4/13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实验代码 1：滚动窗口手写（已验证可运行）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201400" cy="4709160"/>
          </a:xfrm>
          <a:prstGeom prst="rect">
            <a:avLst/>
          </a:prstGeom>
          <a:solidFill>
            <a:srgbClr val="F4F4F4"/>
          </a:solidFill>
          <a:ln>
            <a:solidFill>
              <a:srgbClr val="D0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188720"/>
            <a:ext cx="108813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def tumbling_window(events_with_ts, win_len):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buckets = {}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for eid, ts in events_with_ts: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w = (ts // win_len) * win_len          # 窗口起点 = ts - ts % win_len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buckets.setdefault(w, []).append((eid, ts))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return buckets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stream = [('a', 3), ('b', 5), ('c', 8), ('d', 12), ('e', 17)]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wins = tumbling_window(stream, 10)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for w in sorted(wins.values()):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print(f'窗口 [{w[0][1]//10*10}s, {w[0][1]//10*10+10}s): {[e[0] for e in w]}')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[0,10): a,b,c    [10,20): d,e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assert sum(len(v) for v in wins.values()) == len(stream)   # 每条数据只属一个窗口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43600"/>
            <a:ext cx="11155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2F5597"/>
                </a:solidFill>
                <a:latin typeface="Microsoft YaHei"/>
                <a:ea typeface="Microsoft YaHei"/>
                <a:cs typeface="Microsoft YaHei"/>
              </a:rPr>
              <a:t>滚动窗口不变式：所有窗口集合的元素总数 = 事件总数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实验03 · Flink与实时计算  ·  5/13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实验代码 2：滑动窗口手写（已验证可运行）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201400" cy="4709160"/>
          </a:xfrm>
          <a:prstGeom prst="rect">
            <a:avLst/>
          </a:prstGeom>
          <a:solidFill>
            <a:srgbClr val="F4F4F4"/>
          </a:solidFill>
          <a:ln>
            <a:solidFill>
              <a:srgbClr val="D0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188720"/>
            <a:ext cx="108813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def sliding_window(events_with_ts, win_len, slide):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buckets = {}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for eid, ts in events_with_ts: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start = 0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while start &lt;= ts:                       # 枚举所有可能的窗口起点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    if start &lt;= ts &lt; start + win_len:    # 命中即加入（可命中多个）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        buckets.setdefault(start, []).append((eid, ts))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    start += slide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return buckets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stream2 = [('a', 2), ('b', 5), ('c', 7), ('d', 11)]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buckets = sliding_window(stream2, 6, 3)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for start in sorted(buckets):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print(f'窗口 [{start},{start+6}): {[e[0] for e in buckets[start]]}')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[0,6): a,b    [3,9): b,c    [6,12): c,d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assert sum(len(v) for v in buckets.values()) &gt;= len(stream2)  # 重叠：总数&gt;=数据数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43600"/>
            <a:ext cx="11155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2F5597"/>
                </a:solidFill>
                <a:latin typeface="Microsoft YaHei"/>
                <a:ea typeface="Microsoft YaHei"/>
                <a:cs typeface="Microsoft YaHei"/>
              </a:rPr>
              <a:t>不变式对比：滚动=相等；滑动=大于（数据重复计入）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实验03 · Flink与实时计算  ·  6/13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窗口三型对比（时间轴可视化）</a:t>
            </a:r>
          </a:p>
        </p:txBody>
      </p:sp>
      <p:pic>
        <p:nvPicPr>
          <p:cNvPr id="4" name="Picture 3" descr="fig_window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210" y="1211580"/>
            <a:ext cx="10201275" cy="4754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滚动不重叠、滑动重叠、会话窗口按活动间隙动态切分（gap 超时会话结束）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实验03 · Flink与实时计算  ·  7/13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Watermark：允许乱序的边界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面试口径：Watermark 决定窗口何时关，allowedLateness 决定关了还能不能补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定义（必背公式）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wm = max(已见事件时间) − 允许乱序容忍 d，单调递增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含义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"事件时间 ≤ wm 的数据大概率都到齐了"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窗口关闭条件：wm 越过窗口终点 window_end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d 的取舍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d 小 → 关窗早 → 低延迟但漏迟到数据；d 大 → 关窗晚 → 准但慢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多并行度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下游取各输入通道 watermark 的最小值（木桶效应）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实验03 · Flink与实时计算  ·  8/13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实验代码 3：Watermark 推进与迟到识别（已验证）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201400" cy="4709160"/>
          </a:xfrm>
          <a:prstGeom prst="rect">
            <a:avLst/>
          </a:prstGeom>
          <a:solidFill>
            <a:srgbClr val="F4F4F4"/>
          </a:solidFill>
          <a:ln>
            <a:solidFill>
              <a:srgbClr val="D0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188720"/>
            <a:ext cx="108813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arrive = [1, 4, 2, 7, 3]      # 按到达顺序的事件时间（乱序）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allow = 2                     # 允许乱序 2 秒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wm, late = 0, []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for t in arrive: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late.append(t &lt; wm)       # 事件时间已落后水位线 -&gt; 迟到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wm = max(wm, t - allow)   # 水位线单调推进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print(list(zip(arrive, [bool(x) for x in late])))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[(1,False),(4,False),(2,False),(7,False),(3,True)]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第5条 t=3 到达时 wm=5：3 &lt; 5 -&gt; 迟到，走侧输出/丢弃/补算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43600"/>
            <a:ext cx="11155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2F5597"/>
                </a:solidFill>
                <a:latin typeface="Microsoft YaHei"/>
                <a:ea typeface="Microsoft YaHei"/>
                <a:cs typeface="Microsoft YaHei"/>
              </a:rPr>
              <a:t>可视化见下一页；d=2 时第2条事件 t=4 后水位线推到 2，此后 ≤2s 的事件都算迟到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实验03 · Flink与实时计算  ·  9/13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Watermark 单调推进（可视化）</a:t>
            </a:r>
          </a:p>
        </p:txBody>
      </p:sp>
      <p:pic>
        <p:nvPicPr>
          <p:cNvPr id="4" name="Picture 3" descr="fig_water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887" y="1254185"/>
            <a:ext cx="10789920" cy="46696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绿点=事件时间；蓝线=水位线；红叉=迟到数据（事件时间 &lt; 水位线）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实验03 · Flink与实时计算  ·  10/13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迟到数据三策略与精确一次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状态存于状态后端：堆内存 / RocksDB（大状态 + 增量快照）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迟到三策略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① allowedLateness：窗口触发后保留状态再等一段，迟到数据更新结果（下游需支持更新）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② 侧输出流：太迟数据导出独立流，离线补偿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③ 丢弃（默认）：最简单，准确性最差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精确一次（Exactly-once）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内部：Checkpoint（异步屏障快照）+ 状态恢复 + 源重放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端到端：Sink 两阶段提交——屏障时预提交，快照完成后正式提交（如 Kafka 事务）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实验03 · Flink与实时计算  ·  11/13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Flink vs Spark Streaming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补充：Flink 2.0（2025-03）引入分离式状态存储与物化表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188720"/>
          <a:ext cx="1115568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4572000"/>
                <a:gridCol w="4572000"/>
              </a:tblGrid>
              <a:tr h="41148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维度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Flink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Spark Streaming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模型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真流：逐条处理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微批：秒级攒批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延迟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毫秒级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秒级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事件时间/状态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原生完善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较粗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精确一次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Checkpoint + 2PC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支持（结构化流）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适用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实时风控/大屏/CEP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准实时 + 批流一体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实验03 · Flink与实时计算  ·  12/13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本节小结与自测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小结与自测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能对比批/流与 Lambda/Kappa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能解释三种时间与乱序的必然性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能手写滚动/滑动窗口（两条不变式）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能推导 Watermark 并识别迟到数据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能说出迟到三策略与精确一次实现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303520"/>
            <a:ext cx="10881360" cy="868680"/>
          </a:xfrm>
          <a:prstGeom prst="rect">
            <a:avLst/>
          </a:prstGeom>
          <a:solidFill>
            <a:srgbClr val="E2EFDA"/>
          </a:solidFill>
          <a:ln>
            <a:solidFill>
              <a:srgbClr val="5482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5440680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548235"/>
                </a:solidFill>
                <a:latin typeface="Microsoft YaHei"/>
                <a:ea typeface="Microsoft YaHei"/>
                <a:cs typeface="Microsoft YaHei"/>
              </a:rPr>
              <a:t>课后：把 d 从 2 改成 0 和 5，观察迟到判定变化——体会"准确 vs 延迟"的权衡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实验03 · Flink与实时计算  ·  13/13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