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03120"/>
            <a:ext cx="103327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 01 · MapReduce：从原理到手写词频统计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3327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Map（分）→ Shuffle（排序分组）→ Reduce（合）</a:t>
            </a:r>
          </a:p>
          <a:p>
            <a:r>
              <a:rPr sz="18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手写词频统计与 pandas 交叉验证 · TopN / 均值变体 · Combiner 与 Partitioner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852160"/>
            <a:ext cx="10332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B4C7E7"/>
                </a:solidFill>
                <a:latin typeface="Microsoft YaHei"/>
                <a:ea typeface="Microsoft YaHei"/>
                <a:cs typeface="Microsoft YaHei"/>
              </a:rPr>
              <a:t>《大数据与数仓实验实训教学案例库》· 单机模拟 · 全程可运行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学习目标与本节地图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约 2 学时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学完本节能做什么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用一句话讲清 MapReduce 的分而治之思想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手写词频统计三阶段（Map→Shuffle→Reduce）并与 pandas 对照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解释 Shuffle 为什么慢，说出 Combiner 的适用条件与陷阱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本节实验任务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任务1：3 个分片并行 Map，产出 (词, 1)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任务2：排序分组模拟 Shuffle，Reduce 求和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任务3：均值任务——验证 Combiner 传 (sum, count) 才正确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实验01 · MapReduce  · 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思想三句话（必背）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核心价值：把"不可并行"的聚合拆成"可并行的 Map + 局部聚合"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Map：把每条输入记录变成 (key, value)，天然可并行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Shuffle：按 key 排序 + 分组，相同 key 发给同一个 Reduce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Reduce：对每个 key 的所有 value 做聚合，输出最终结果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形式化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map(k1, v1) → list(k2, v2)　　reduce(k2, list(v2)) → list(v2)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并行度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Map 任务数 = 分片数 M（默认一片 = 一个 HDFS 块，保证本地读取）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Reduce 任务数 = R（用户指定），hash(key) % R 决定中间结果去向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实验01 · MapReduce  · 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实验代码 1：Map 阶段（已验证可运行）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201400" cy="4709160"/>
          </a:xfrm>
          <a:prstGeom prst="rect">
            <a:avLst/>
          </a:prstGeom>
          <a:solidFill>
            <a:srgbClr val="F4F4F4"/>
          </a:solidFill>
          <a:ln>
            <a:solidFill>
              <a:srgbClr val="D0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188720"/>
            <a:ext cx="108813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splits = [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['apple banana apple', 'cherry apple'],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['banana banana cherry', 'apple'],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['cherry cherry banana apple', 'apple cherry'],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def mapper(line):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return [(w, 1) for w in line.lower().split()]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intermediate = []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for i, split in enumerate(splits):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out = []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for line in split: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out += mapper(line)          # 每个分片独立并行（此处串行模拟）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intermediate += out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print(f'分片{i} Map 输出: {out}')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运行结果：分片0 输出 5 条 (词,1)，共 15 条中间结果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43600"/>
            <a:ext cx="11155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2F5597"/>
                </a:solidFill>
                <a:latin typeface="Microsoft YaHei"/>
                <a:ea typeface="Microsoft YaHei"/>
                <a:cs typeface="Microsoft YaHei"/>
              </a:rPr>
              <a:t>真实场景：分片分布在不同节点，Map 任务在数据本地执行（数据本地性）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实验01 · MapReduce  · 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实验代码 2：Shuffle + Reduce + pandas 对照（已验证）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201400" cy="4709160"/>
          </a:xfrm>
          <a:prstGeom prst="rect">
            <a:avLst/>
          </a:prstGeom>
          <a:solidFill>
            <a:srgbClr val="F4F4F4"/>
          </a:solidFill>
          <a:ln>
            <a:solidFill>
              <a:srgbClr val="D0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188720"/>
            <a:ext cx="108813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Shuffle = 按 key 排序 + 分组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intermediate_sorted = sorted(intermediate, key=lambda kv: kv[0])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grouped = {}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for k, v in intermediate_sorted: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grouped.setdefault(k, []).append(v)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result = {k: sum(v) for k, v in grouped.items()}          # Reduce 求和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与 pandas 交叉验证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df = pd.DataFrame([w for s in splits for line in s for w in line.split()], columns=['word'])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assert result == df['word'].value_counts().sort_index().to_dict()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print('词频:', dict(sorted(result.items())))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{'apple': 5, 'banana': 4, 'cherry': 4, ...}，总单词数 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43600"/>
            <a:ext cx="11155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2F5597"/>
                </a:solidFill>
                <a:latin typeface="Microsoft YaHei"/>
                <a:ea typeface="Microsoft YaHei"/>
                <a:cs typeface="Microsoft YaHei"/>
              </a:rPr>
              <a:t>断言通过 = 模拟 MapReduce 与 pandas 结果完全一致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实验01 · MapReduce  · 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MapReduce 全流程图</a:t>
            </a:r>
          </a:p>
        </p:txBody>
      </p:sp>
      <p:pic>
        <p:nvPicPr>
          <p:cNvPr id="4" name="Picture 3" descr="fig_mr_f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065" y="1211580"/>
            <a:ext cx="8085565" cy="4754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Shuffle 是最耗时环节：跨节点传输 + 排序 + 落盘；用 Combiner 可减少传输量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实验01 · MapReduce  · 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Shuffle 为什么慢（面试高频）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细节展开见《高频面试题详解》第 14 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三个代价叠加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① 磁盘 IO：环形缓冲区（默认 100MB）写到 80% 溢写临时文件，多个溢写文件再归并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② 排序：溢写前按 key 排序、归并时再排序——排序是分组的前提，也是开销大头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③ 网络：Reduce 通过 HTTP 从每个 Map 节点拉取属于自己的分区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优化三板斧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Combiner（map 端预聚合）· 中间数据压缩（Snappy/LZ4）· 调缓冲/溢写阈值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实验01 · MapReduce  · 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Combiner 与 Partitioner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5394960" cy="50292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216152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Combiner：本地 mini-Reduce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874519"/>
            <a:ext cx="5486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对结合律运算（求和/最值）先聚再传，成倍减少传输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陷阱：求平均不能直接 Combiner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正确做法：传 (sum, count) 二元组，Reduce 端 Σ和/Σ计数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1188720"/>
            <a:ext cx="5394960" cy="50292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216152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Partitioner：决定 key 去哪个 Reduce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3640" y="1874519"/>
            <a:ext cx="5486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默认 HashPartitioner：hash(key) % R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相同 key 必同分区 → 跨机器分组成立的根本保证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可自定义：范围分区实现全局有序（TotalOrderPartitioner+采样）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实验01 · MapReduce  · 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实验代码 3：均值任务的 Combiner 陷阱（已验证）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201400" cy="4709160"/>
          </a:xfrm>
          <a:prstGeom prst="rect">
            <a:avLst/>
          </a:prstGeom>
          <a:solidFill>
            <a:srgbClr val="F4F4F4"/>
          </a:solidFill>
          <a:ln>
            <a:solidFill>
              <a:srgbClr val="D0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188720"/>
            <a:ext cx="108813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错误示范：先局部平均再平均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records = [('一班', 85), ('一班', 78), ('一班', 90), ('二班', 92), ('二班', 95)]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acc = {}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for cls, sc in records: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s, c = acc.get(cls, (0, 0))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acc[cls] = (s + sc, c + 1)          # 正确：Combiner 输出 (sum, count)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correct = {cls: round(s / c, 2) for cls, (s, c) in acc.items()}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print(correct)   # {'一班': 84.33, '二班': 93.5}  与真实均值一致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若 Combiner 输出局部均值 81.5，再与 90 平均 -&gt; 85.75 ≠ 84.33（错误）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43600"/>
            <a:ext cx="11155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2F5597"/>
                </a:solidFill>
                <a:latin typeface="Microsoft YaHei"/>
                <a:ea typeface="Microsoft YaHei"/>
                <a:cs typeface="Microsoft YaHei"/>
              </a:rPr>
              <a:t>面试标准答案：Combiner 改变的是"部分和的表达方式"，必须保证结合律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实验01 · MapReduce  · 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MapReduce 五点局限（面试必问）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延伸：Spark 用"内存 + DAG"解决了其中哪几点？——下一讲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① 中间结果落盘：迭代计算要把数据反复搬进搬出磁盘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② 模型受限：只有 Map→Reduce 两层，复杂 DAG / 迭代算法难表达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③ 启动慢：每个作业 JVM 冷启动，秒-分钟级延迟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④ 实时性差：只适合离线批处理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⑤ 现状：日常批任务由 Hive on Tez/Spark SQL 承接，MR 以教学与极端大任务为主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实验01 · MapReduce  · 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本节小结与自测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小结与自测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能讲清 Map/Shuffle/Reduce 三阶段与并行度来源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能手写词频统计并与 pandas 对照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能解释 Shuffle 为什么慢、Combiner 何时可用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能说出均值任务的正确 Combiner 写法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能答 MR 五点局限与替代方案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303520"/>
            <a:ext cx="10881360" cy="868680"/>
          </a:xfrm>
          <a:prstGeom prst="rect">
            <a:avLst/>
          </a:prstGeom>
          <a:solidFill>
            <a:srgbClr val="E2EFDA"/>
          </a:solidFill>
          <a:ln>
            <a:solidFill>
              <a:srgbClr val="5482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5440680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548235"/>
                </a:solidFill>
                <a:latin typeface="Microsoft YaHei"/>
                <a:ea typeface="Microsoft YaHei"/>
                <a:cs typeface="Microsoft YaHei"/>
              </a:rPr>
              <a:t>实验报告：提交"手写词频 + Combiner 陷阱验证"两段代码与运行结果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实验01 · MapReduce  ·  11/11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